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317" r:id="rId3"/>
    <p:sldId id="321" r:id="rId4"/>
    <p:sldId id="320" r:id="rId5"/>
    <p:sldId id="323" r:id="rId6"/>
    <p:sldId id="324" r:id="rId7"/>
    <p:sldId id="325" r:id="rId8"/>
    <p:sldId id="326" r:id="rId9"/>
    <p:sldId id="289" r:id="rId10"/>
    <p:sldId id="322" r:id="rId11"/>
    <p:sldId id="297" r:id="rId12"/>
    <p:sldId id="274" r:id="rId13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BE51"/>
    <a:srgbClr val="F6B3AC"/>
    <a:srgbClr val="33CDB0"/>
    <a:srgbClr val="DBA41B"/>
    <a:srgbClr val="FF3D01"/>
    <a:srgbClr val="24B4FC"/>
    <a:srgbClr val="9E5ECE"/>
    <a:srgbClr val="4EA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28" autoAdjust="0"/>
  </p:normalViewPr>
  <p:slideViewPr>
    <p:cSldViewPr>
      <p:cViewPr varScale="1">
        <p:scale>
          <a:sx n="87" d="100"/>
          <a:sy n="87" d="100"/>
        </p:scale>
        <p:origin x="1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1EE578-1D76-4EA3-9A6C-241DEAE6D3B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56901B0-296C-48E8-AFE9-4CC346215ED4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1 </a:t>
          </a:r>
        </a:p>
        <a:p>
          <a:r>
            <a:rPr lang="ru-RU" sz="1400" b="1" dirty="0" smtClean="0">
              <a:solidFill>
                <a:schemeClr val="tx1"/>
              </a:solidFill>
            </a:rPr>
            <a:t>СОЗДАН ЦТ ГТО </a:t>
          </a:r>
        </a:p>
        <a:p>
          <a:r>
            <a:rPr lang="ru-RU" sz="1400" b="1" dirty="0" smtClean="0">
              <a:solidFill>
                <a:schemeClr val="tx1"/>
              </a:solidFill>
            </a:rPr>
            <a:t>на уровне организации:</a:t>
          </a:r>
        </a:p>
        <a:p>
          <a:endParaRPr lang="ru-RU" sz="1400" dirty="0" smtClean="0">
            <a:solidFill>
              <a:schemeClr val="tx1"/>
            </a:solidFill>
          </a:endParaRPr>
        </a:p>
        <a:p>
          <a:r>
            <a:rPr lang="ru-RU" sz="1600" b="1" dirty="0" smtClean="0">
              <a:solidFill>
                <a:srgbClr val="002060"/>
              </a:solidFill>
            </a:rPr>
            <a:t>Заозерск </a:t>
          </a:r>
          <a:endParaRPr lang="ru-RU" sz="1600" b="1" dirty="0">
            <a:solidFill>
              <a:srgbClr val="002060"/>
            </a:solidFill>
          </a:endParaRPr>
        </a:p>
      </dgm:t>
    </dgm:pt>
    <dgm:pt modelId="{FDAD05F8-424E-41CA-B9B0-1FCD6EAA0948}" type="parTrans" cxnId="{45AFC0D2-AFD5-4730-A57E-AE2BC4C344FC}">
      <dgm:prSet/>
      <dgm:spPr/>
      <dgm:t>
        <a:bodyPr/>
        <a:lstStyle/>
        <a:p>
          <a:endParaRPr lang="ru-RU"/>
        </a:p>
      </dgm:t>
    </dgm:pt>
    <dgm:pt modelId="{5705E547-4C0B-4726-B252-A1C68DBB4D54}" type="sibTrans" cxnId="{45AFC0D2-AFD5-4730-A57E-AE2BC4C344FC}">
      <dgm:prSet/>
      <dgm:spPr/>
      <dgm:t>
        <a:bodyPr/>
        <a:lstStyle/>
        <a:p>
          <a:endParaRPr lang="ru-RU"/>
        </a:p>
      </dgm:t>
    </dgm:pt>
    <dgm:pt modelId="{7B9A9D56-21FA-4415-9506-4A3659FB5005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3</a:t>
          </a:r>
        </a:p>
        <a:p>
          <a:r>
            <a:rPr lang="ru-RU" sz="1400" b="1" dirty="0" smtClean="0">
              <a:solidFill>
                <a:schemeClr val="tx1"/>
              </a:solidFill>
            </a:rPr>
            <a:t>СОЗДАН ЦТ ГТО </a:t>
          </a:r>
        </a:p>
        <a:p>
          <a:r>
            <a:rPr lang="ru-RU" sz="1400" b="1" dirty="0" smtClean="0">
              <a:solidFill>
                <a:schemeClr val="tx1"/>
              </a:solidFill>
            </a:rPr>
            <a:t>на муниципальном уровне и проходит процедуру внесения в АИС:</a:t>
          </a:r>
        </a:p>
        <a:p>
          <a:r>
            <a:rPr lang="ru-RU" sz="1400" b="1" dirty="0" smtClean="0">
              <a:solidFill>
                <a:srgbClr val="002060"/>
              </a:solidFill>
            </a:rPr>
            <a:t>Апатиты </a:t>
          </a:r>
        </a:p>
        <a:p>
          <a:r>
            <a:rPr lang="ru-RU" sz="1400" b="1" dirty="0" smtClean="0">
              <a:solidFill>
                <a:srgbClr val="002060"/>
              </a:solidFill>
            </a:rPr>
            <a:t>ЗАТО </a:t>
          </a:r>
          <a:r>
            <a:rPr lang="ru-RU" sz="1400" b="1" dirty="0" err="1" smtClean="0">
              <a:solidFill>
                <a:srgbClr val="002060"/>
              </a:solidFill>
            </a:rPr>
            <a:t>Видяево</a:t>
          </a:r>
          <a:r>
            <a:rPr lang="ru-RU" sz="1400" b="1" dirty="0" smtClean="0">
              <a:solidFill>
                <a:srgbClr val="002060"/>
              </a:solidFill>
            </a:rPr>
            <a:t> </a:t>
          </a:r>
        </a:p>
        <a:p>
          <a:r>
            <a:rPr lang="ru-RU" sz="1400" b="1" dirty="0" smtClean="0">
              <a:solidFill>
                <a:srgbClr val="002060"/>
              </a:solidFill>
            </a:rPr>
            <a:t>Кировск</a:t>
          </a:r>
          <a:endParaRPr lang="ru-RU" sz="1400" b="1" dirty="0">
            <a:solidFill>
              <a:srgbClr val="002060"/>
            </a:solidFill>
          </a:endParaRPr>
        </a:p>
      </dgm:t>
    </dgm:pt>
    <dgm:pt modelId="{56DE0E48-DD45-465F-83AD-AC86D3704904}" type="parTrans" cxnId="{9097C16C-40FA-460F-B217-89DDAFDBD318}">
      <dgm:prSet/>
      <dgm:spPr/>
      <dgm:t>
        <a:bodyPr/>
        <a:lstStyle/>
        <a:p>
          <a:endParaRPr lang="ru-RU"/>
        </a:p>
      </dgm:t>
    </dgm:pt>
    <dgm:pt modelId="{DAD98460-EFE1-42EF-8F0E-57833B96BD00}" type="sibTrans" cxnId="{9097C16C-40FA-460F-B217-89DDAFDBD318}">
      <dgm:prSet/>
      <dgm:spPr/>
      <dgm:t>
        <a:bodyPr/>
        <a:lstStyle/>
        <a:p>
          <a:endParaRPr lang="ru-RU"/>
        </a:p>
      </dgm:t>
    </dgm:pt>
    <dgm:pt modelId="{516B2D1C-0C36-4DE0-B79F-F7DE5EE5311F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3</a:t>
          </a:r>
        </a:p>
        <a:p>
          <a:r>
            <a:rPr lang="ru-RU" sz="1400" b="1" dirty="0" smtClean="0">
              <a:solidFill>
                <a:schemeClr val="tx1"/>
              </a:solidFill>
            </a:rPr>
            <a:t>СОЗДАН ЦТ ГТО  </a:t>
          </a:r>
        </a:p>
        <a:p>
          <a:r>
            <a:rPr lang="ru-RU" sz="1400" b="1" dirty="0" smtClean="0">
              <a:solidFill>
                <a:schemeClr val="tx1"/>
              </a:solidFill>
            </a:rPr>
            <a:t>на муниципальном уровне и внесены в АИС :</a:t>
          </a:r>
        </a:p>
        <a:p>
          <a:r>
            <a:rPr lang="ru-RU" sz="1400" b="1" dirty="0" smtClean="0">
              <a:solidFill>
                <a:srgbClr val="002060"/>
              </a:solidFill>
            </a:rPr>
            <a:t>Кольский р-н</a:t>
          </a:r>
        </a:p>
        <a:p>
          <a:r>
            <a:rPr lang="ru-RU" sz="1400" b="1" dirty="0" smtClean="0">
              <a:solidFill>
                <a:srgbClr val="002060"/>
              </a:solidFill>
            </a:rPr>
            <a:t>Оленегорск</a:t>
          </a:r>
        </a:p>
        <a:p>
          <a:r>
            <a:rPr lang="ru-RU" sz="1400" b="1" dirty="0" smtClean="0">
              <a:solidFill>
                <a:srgbClr val="002060"/>
              </a:solidFill>
            </a:rPr>
            <a:t>Полярные Зори</a:t>
          </a:r>
          <a:endParaRPr lang="ru-RU" sz="1400" b="1" dirty="0">
            <a:solidFill>
              <a:srgbClr val="002060"/>
            </a:solidFill>
          </a:endParaRPr>
        </a:p>
      </dgm:t>
    </dgm:pt>
    <dgm:pt modelId="{80E2B87B-8DB8-443F-B70B-4EAE244E0217}" type="parTrans" cxnId="{30A778C7-8D66-46C1-A262-203735DC373A}">
      <dgm:prSet/>
      <dgm:spPr/>
      <dgm:t>
        <a:bodyPr/>
        <a:lstStyle/>
        <a:p>
          <a:endParaRPr lang="ru-RU"/>
        </a:p>
      </dgm:t>
    </dgm:pt>
    <dgm:pt modelId="{363C0BF3-90B6-4795-A95C-6CE31A041186}" type="sibTrans" cxnId="{30A778C7-8D66-46C1-A262-203735DC373A}">
      <dgm:prSet/>
      <dgm:spPr/>
      <dgm:t>
        <a:bodyPr/>
        <a:lstStyle/>
        <a:p>
          <a:endParaRPr lang="ru-RU"/>
        </a:p>
      </dgm:t>
    </dgm:pt>
    <dgm:pt modelId="{1492FB0B-6975-4AE8-8FE7-0268603B4CFE}" type="pres">
      <dgm:prSet presAssocID="{A01EE578-1D76-4EA3-9A6C-241DEAE6D3BD}" presName="CompostProcess" presStyleCnt="0">
        <dgm:presLayoutVars>
          <dgm:dir/>
          <dgm:resizeHandles val="exact"/>
        </dgm:presLayoutVars>
      </dgm:prSet>
      <dgm:spPr/>
    </dgm:pt>
    <dgm:pt modelId="{7A4B2A41-7B6C-4A6A-8DA4-9787C2DB70FB}" type="pres">
      <dgm:prSet presAssocID="{A01EE578-1D76-4EA3-9A6C-241DEAE6D3BD}" presName="arrow" presStyleLbl="bgShp" presStyleIdx="0" presStyleCnt="1" custAng="0" custLinFactNeighborX="539"/>
      <dgm:spPr/>
    </dgm:pt>
    <dgm:pt modelId="{2F600268-BA0D-4A68-866D-48E529A8A170}" type="pres">
      <dgm:prSet presAssocID="{A01EE578-1D76-4EA3-9A6C-241DEAE6D3BD}" presName="linearProcess" presStyleCnt="0"/>
      <dgm:spPr/>
    </dgm:pt>
    <dgm:pt modelId="{8B6FF76C-41E3-41C9-B25D-FDEDB3A70540}" type="pres">
      <dgm:prSet presAssocID="{056901B0-296C-48E8-AFE9-4CC346215ED4}" presName="textNode" presStyleLbl="node1" presStyleIdx="0" presStyleCnt="3" custScaleX="99897" custLinFactNeighborX="486" custLinFactNeighborY="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7798F-956E-42A7-9FCF-74A0401291D6}" type="pres">
      <dgm:prSet presAssocID="{5705E547-4C0B-4726-B252-A1C68DBB4D54}" presName="sibTrans" presStyleCnt="0"/>
      <dgm:spPr/>
    </dgm:pt>
    <dgm:pt modelId="{80E3A4E2-6CE8-482C-AC49-6CF81B201811}" type="pres">
      <dgm:prSet presAssocID="{7B9A9D56-21FA-4415-9506-4A3659FB5005}" presName="textNode" presStyleLbl="node1" presStyleIdx="1" presStyleCnt="3" custLinFactNeighborX="-1396" custLinFactNeighborY="-2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02A5F-18E5-4CB4-B767-637DB5E5D737}" type="pres">
      <dgm:prSet presAssocID="{DAD98460-EFE1-42EF-8F0E-57833B96BD00}" presName="sibTrans" presStyleCnt="0"/>
      <dgm:spPr/>
    </dgm:pt>
    <dgm:pt modelId="{A29A59C0-490C-4492-B255-C8C6D4684FC6}" type="pres">
      <dgm:prSet presAssocID="{516B2D1C-0C36-4DE0-B79F-F7DE5EE5311F}" presName="textNode" presStyleLbl="node1" presStyleIdx="2" presStyleCnt="3" custLinFactNeighborX="-3193" custLinFactNeighborY="-2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A778C7-8D66-46C1-A262-203735DC373A}" srcId="{A01EE578-1D76-4EA3-9A6C-241DEAE6D3BD}" destId="{516B2D1C-0C36-4DE0-B79F-F7DE5EE5311F}" srcOrd="2" destOrd="0" parTransId="{80E2B87B-8DB8-443F-B70B-4EAE244E0217}" sibTransId="{363C0BF3-90B6-4795-A95C-6CE31A041186}"/>
    <dgm:cxn modelId="{9638CC8E-DB51-4BCD-8D75-5DEDED92F5CC}" type="presOf" srcId="{7B9A9D56-21FA-4415-9506-4A3659FB5005}" destId="{80E3A4E2-6CE8-482C-AC49-6CF81B201811}" srcOrd="0" destOrd="0" presId="urn:microsoft.com/office/officeart/2005/8/layout/hProcess9"/>
    <dgm:cxn modelId="{B2C88DC1-C41F-491F-A1C9-32C2CD97B1C5}" type="presOf" srcId="{516B2D1C-0C36-4DE0-B79F-F7DE5EE5311F}" destId="{A29A59C0-490C-4492-B255-C8C6D4684FC6}" srcOrd="0" destOrd="0" presId="urn:microsoft.com/office/officeart/2005/8/layout/hProcess9"/>
    <dgm:cxn modelId="{45AFC0D2-AFD5-4730-A57E-AE2BC4C344FC}" srcId="{A01EE578-1D76-4EA3-9A6C-241DEAE6D3BD}" destId="{056901B0-296C-48E8-AFE9-4CC346215ED4}" srcOrd="0" destOrd="0" parTransId="{FDAD05F8-424E-41CA-B9B0-1FCD6EAA0948}" sibTransId="{5705E547-4C0B-4726-B252-A1C68DBB4D54}"/>
    <dgm:cxn modelId="{90BF0FBD-6A14-48FC-9D4E-9F7752CF18D6}" type="presOf" srcId="{A01EE578-1D76-4EA3-9A6C-241DEAE6D3BD}" destId="{1492FB0B-6975-4AE8-8FE7-0268603B4CFE}" srcOrd="0" destOrd="0" presId="urn:microsoft.com/office/officeart/2005/8/layout/hProcess9"/>
    <dgm:cxn modelId="{9097C16C-40FA-460F-B217-89DDAFDBD318}" srcId="{A01EE578-1D76-4EA3-9A6C-241DEAE6D3BD}" destId="{7B9A9D56-21FA-4415-9506-4A3659FB5005}" srcOrd="1" destOrd="0" parTransId="{56DE0E48-DD45-465F-83AD-AC86D3704904}" sibTransId="{DAD98460-EFE1-42EF-8F0E-57833B96BD00}"/>
    <dgm:cxn modelId="{85265286-CAC6-4F1B-AF95-FC0AC40079C2}" type="presOf" srcId="{056901B0-296C-48E8-AFE9-4CC346215ED4}" destId="{8B6FF76C-41E3-41C9-B25D-FDEDB3A70540}" srcOrd="0" destOrd="0" presId="urn:microsoft.com/office/officeart/2005/8/layout/hProcess9"/>
    <dgm:cxn modelId="{7993DF4B-8EBD-454E-BD3B-FDE950A6BD66}" type="presParOf" srcId="{1492FB0B-6975-4AE8-8FE7-0268603B4CFE}" destId="{7A4B2A41-7B6C-4A6A-8DA4-9787C2DB70FB}" srcOrd="0" destOrd="0" presId="urn:microsoft.com/office/officeart/2005/8/layout/hProcess9"/>
    <dgm:cxn modelId="{C96FF341-85E5-4F03-897F-2BFCB0E79E58}" type="presParOf" srcId="{1492FB0B-6975-4AE8-8FE7-0268603B4CFE}" destId="{2F600268-BA0D-4A68-866D-48E529A8A170}" srcOrd="1" destOrd="0" presId="urn:microsoft.com/office/officeart/2005/8/layout/hProcess9"/>
    <dgm:cxn modelId="{D987E02E-0B85-4267-9AF4-9C8AC5133CD0}" type="presParOf" srcId="{2F600268-BA0D-4A68-866D-48E529A8A170}" destId="{8B6FF76C-41E3-41C9-B25D-FDEDB3A70540}" srcOrd="0" destOrd="0" presId="urn:microsoft.com/office/officeart/2005/8/layout/hProcess9"/>
    <dgm:cxn modelId="{0BE9598E-D3AA-4786-B064-582F15BEF075}" type="presParOf" srcId="{2F600268-BA0D-4A68-866D-48E529A8A170}" destId="{1747798F-956E-42A7-9FCF-74A0401291D6}" srcOrd="1" destOrd="0" presId="urn:microsoft.com/office/officeart/2005/8/layout/hProcess9"/>
    <dgm:cxn modelId="{B97C26DC-CB7D-4786-A26B-8ADCB3291786}" type="presParOf" srcId="{2F600268-BA0D-4A68-866D-48E529A8A170}" destId="{80E3A4E2-6CE8-482C-AC49-6CF81B201811}" srcOrd="2" destOrd="0" presId="urn:microsoft.com/office/officeart/2005/8/layout/hProcess9"/>
    <dgm:cxn modelId="{A080DE9E-B654-4591-B626-5BB16342D455}" type="presParOf" srcId="{2F600268-BA0D-4A68-866D-48E529A8A170}" destId="{CF802A5F-18E5-4CB4-B767-637DB5E5D737}" srcOrd="3" destOrd="0" presId="urn:microsoft.com/office/officeart/2005/8/layout/hProcess9"/>
    <dgm:cxn modelId="{A014A32C-DB9E-479E-95EB-12CCBCC2CDD9}" type="presParOf" srcId="{2F600268-BA0D-4A68-866D-48E529A8A170}" destId="{A29A59C0-490C-4492-B255-C8C6D4684FC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1EE578-1D76-4EA3-9A6C-241DEAE6D3B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56901B0-296C-48E8-AFE9-4CC346215ED4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2</a:t>
          </a:r>
        </a:p>
        <a:p>
          <a:r>
            <a:rPr lang="ru-RU" sz="1400" b="1" dirty="0" smtClean="0">
              <a:solidFill>
                <a:srgbClr val="002060"/>
              </a:solidFill>
            </a:rPr>
            <a:t>ПЛАНИРУЕТСЯ СОЗДАНИЕ ЦТ ГТО:</a:t>
          </a:r>
        </a:p>
        <a:p>
          <a:r>
            <a:rPr lang="ru-RU" sz="1400" b="1" dirty="0" smtClean="0">
              <a:solidFill>
                <a:srgbClr val="002060"/>
              </a:solidFill>
            </a:rPr>
            <a:t>2016 </a:t>
          </a:r>
          <a:r>
            <a:rPr lang="ru-RU" sz="1200" b="1" dirty="0" smtClean="0">
              <a:solidFill>
                <a:srgbClr val="002060"/>
              </a:solidFill>
            </a:rPr>
            <a:t>(дек.)</a:t>
          </a:r>
          <a:r>
            <a:rPr lang="ru-RU" sz="1400" b="1" dirty="0" smtClean="0">
              <a:solidFill>
                <a:srgbClr val="002060"/>
              </a:solidFill>
            </a:rPr>
            <a:t> – </a:t>
          </a:r>
        </a:p>
        <a:p>
          <a:r>
            <a:rPr lang="ru-RU" sz="1600" b="1" dirty="0" smtClean="0">
              <a:solidFill>
                <a:srgbClr val="002060"/>
              </a:solidFill>
            </a:rPr>
            <a:t>Мурманск</a:t>
          </a:r>
        </a:p>
        <a:p>
          <a:r>
            <a:rPr lang="ru-RU" sz="1400" b="1" dirty="0" smtClean="0">
              <a:solidFill>
                <a:srgbClr val="002060"/>
              </a:solidFill>
            </a:rPr>
            <a:t>2017 </a:t>
          </a:r>
          <a:r>
            <a:rPr lang="ru-RU" sz="1200" b="1" dirty="0" smtClean="0">
              <a:solidFill>
                <a:srgbClr val="002060"/>
              </a:solidFill>
            </a:rPr>
            <a:t>(янв.) </a:t>
          </a:r>
          <a:r>
            <a:rPr lang="ru-RU" sz="1400" b="1" dirty="0" smtClean="0">
              <a:solidFill>
                <a:srgbClr val="002060"/>
              </a:solidFill>
            </a:rPr>
            <a:t>- </a:t>
          </a:r>
          <a:r>
            <a:rPr lang="ru-RU" sz="1600" b="1" dirty="0" smtClean="0">
              <a:solidFill>
                <a:srgbClr val="002060"/>
              </a:solidFill>
            </a:rPr>
            <a:t>Мончегорск</a:t>
          </a:r>
        </a:p>
      </dgm:t>
    </dgm:pt>
    <dgm:pt modelId="{FDAD05F8-424E-41CA-B9B0-1FCD6EAA0948}" type="parTrans" cxnId="{45AFC0D2-AFD5-4730-A57E-AE2BC4C344FC}">
      <dgm:prSet/>
      <dgm:spPr/>
      <dgm:t>
        <a:bodyPr/>
        <a:lstStyle/>
        <a:p>
          <a:endParaRPr lang="ru-RU"/>
        </a:p>
      </dgm:t>
    </dgm:pt>
    <dgm:pt modelId="{5705E547-4C0B-4726-B252-A1C68DBB4D54}" type="sibTrans" cxnId="{45AFC0D2-AFD5-4730-A57E-AE2BC4C344FC}">
      <dgm:prSet/>
      <dgm:spPr/>
      <dgm:t>
        <a:bodyPr/>
        <a:lstStyle/>
        <a:p>
          <a:endParaRPr lang="ru-RU"/>
        </a:p>
      </dgm:t>
    </dgm:pt>
    <dgm:pt modelId="{7B9A9D56-21FA-4415-9506-4A3659FB5005}">
      <dgm:prSet phldrT="[Текст]" custT="1"/>
      <dgm:spPr>
        <a:solidFill>
          <a:srgbClr val="92D050"/>
        </a:solidFill>
      </dgm:spPr>
      <dgm:t>
        <a:bodyPr/>
        <a:lstStyle/>
        <a:p>
          <a:endParaRPr lang="ru-RU" sz="1600" b="1" dirty="0" smtClean="0">
            <a:solidFill>
              <a:schemeClr val="tx1"/>
            </a:solidFill>
          </a:endParaRPr>
        </a:p>
        <a:p>
          <a:r>
            <a:rPr lang="ru-RU" sz="2400" b="1" dirty="0" smtClean="0">
              <a:solidFill>
                <a:schemeClr val="tx1"/>
              </a:solidFill>
            </a:rPr>
            <a:t>2</a:t>
          </a:r>
        </a:p>
        <a:p>
          <a:r>
            <a:rPr lang="ru-RU" sz="1400" b="1" dirty="0" smtClean="0">
              <a:solidFill>
                <a:schemeClr val="tx1"/>
              </a:solidFill>
            </a:rPr>
            <a:t>Имеется Постановление Администрации МО о создании ЦТ ГТО, Распоряжение  о реализации плана создания ЦТ (янв.2017)</a:t>
          </a:r>
        </a:p>
        <a:p>
          <a:r>
            <a:rPr lang="ru-RU" sz="1600" b="1" dirty="0" smtClean="0">
              <a:solidFill>
                <a:srgbClr val="002060"/>
              </a:solidFill>
            </a:rPr>
            <a:t>Кандалакша </a:t>
          </a:r>
        </a:p>
        <a:p>
          <a:r>
            <a:rPr lang="ru-RU" sz="1600" b="1" dirty="0" err="1" smtClean="0">
              <a:solidFill>
                <a:srgbClr val="002060"/>
              </a:solidFill>
            </a:rPr>
            <a:t>Печенгский</a:t>
          </a:r>
          <a:r>
            <a:rPr lang="ru-RU" sz="1600" b="1" dirty="0" smtClean="0">
              <a:solidFill>
                <a:srgbClr val="002060"/>
              </a:solidFill>
            </a:rPr>
            <a:t> р-н</a:t>
          </a:r>
        </a:p>
        <a:p>
          <a:endParaRPr lang="ru-RU" sz="1400" b="1" dirty="0">
            <a:solidFill>
              <a:srgbClr val="002060"/>
            </a:solidFill>
          </a:endParaRPr>
        </a:p>
      </dgm:t>
    </dgm:pt>
    <dgm:pt modelId="{56DE0E48-DD45-465F-83AD-AC86D3704904}" type="parTrans" cxnId="{9097C16C-40FA-460F-B217-89DDAFDBD318}">
      <dgm:prSet/>
      <dgm:spPr/>
      <dgm:t>
        <a:bodyPr/>
        <a:lstStyle/>
        <a:p>
          <a:endParaRPr lang="ru-RU"/>
        </a:p>
      </dgm:t>
    </dgm:pt>
    <dgm:pt modelId="{DAD98460-EFE1-42EF-8F0E-57833B96BD00}" type="sibTrans" cxnId="{9097C16C-40FA-460F-B217-89DDAFDBD318}">
      <dgm:prSet/>
      <dgm:spPr/>
      <dgm:t>
        <a:bodyPr/>
        <a:lstStyle/>
        <a:p>
          <a:endParaRPr lang="ru-RU"/>
        </a:p>
      </dgm:t>
    </dgm:pt>
    <dgm:pt modelId="{516B2D1C-0C36-4DE0-B79F-F7DE5EE5311F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sz="2400" b="1" dirty="0" smtClean="0">
            <a:solidFill>
              <a:schemeClr val="tx1"/>
            </a:solidFill>
          </a:endParaRPr>
        </a:p>
        <a:p>
          <a:r>
            <a:rPr lang="ru-RU" sz="2400" b="1" dirty="0" smtClean="0">
              <a:solidFill>
                <a:schemeClr val="tx1"/>
              </a:solidFill>
            </a:rPr>
            <a:t>3</a:t>
          </a:r>
        </a:p>
        <a:p>
          <a:r>
            <a:rPr lang="ru-RU" sz="1400" dirty="0" smtClean="0">
              <a:solidFill>
                <a:srgbClr val="002060"/>
              </a:solidFill>
            </a:rPr>
            <a:t>Осуществляется процедура  экспертизы и согласования НПА</a:t>
          </a:r>
        </a:p>
        <a:p>
          <a:r>
            <a:rPr lang="ru-RU" sz="1600" b="1" dirty="0" smtClean="0">
              <a:solidFill>
                <a:srgbClr val="002060"/>
              </a:solidFill>
            </a:rPr>
            <a:t>ЗАТО Александровск </a:t>
          </a:r>
        </a:p>
        <a:p>
          <a:r>
            <a:rPr lang="ru-RU" sz="1600" b="1" dirty="0" err="1" smtClean="0">
              <a:solidFill>
                <a:srgbClr val="002060"/>
              </a:solidFill>
            </a:rPr>
            <a:t>Ловозерский</a:t>
          </a:r>
          <a:r>
            <a:rPr lang="ru-RU" sz="1600" b="1" dirty="0" smtClean="0">
              <a:solidFill>
                <a:srgbClr val="002060"/>
              </a:solidFill>
            </a:rPr>
            <a:t> р-н</a:t>
          </a:r>
        </a:p>
        <a:p>
          <a:r>
            <a:rPr lang="ru-RU" sz="1600" b="1" dirty="0" smtClean="0">
              <a:solidFill>
                <a:srgbClr val="002060"/>
              </a:solidFill>
            </a:rPr>
            <a:t>Терский р-н</a:t>
          </a:r>
        </a:p>
        <a:p>
          <a:endParaRPr lang="ru-RU" sz="1400" b="1" dirty="0">
            <a:solidFill>
              <a:srgbClr val="002060"/>
            </a:solidFill>
          </a:endParaRPr>
        </a:p>
      </dgm:t>
    </dgm:pt>
    <dgm:pt modelId="{80E2B87B-8DB8-443F-B70B-4EAE244E0217}" type="parTrans" cxnId="{30A778C7-8D66-46C1-A262-203735DC373A}">
      <dgm:prSet/>
      <dgm:spPr/>
      <dgm:t>
        <a:bodyPr/>
        <a:lstStyle/>
        <a:p>
          <a:endParaRPr lang="ru-RU"/>
        </a:p>
      </dgm:t>
    </dgm:pt>
    <dgm:pt modelId="{363C0BF3-90B6-4795-A95C-6CE31A041186}" type="sibTrans" cxnId="{30A778C7-8D66-46C1-A262-203735DC373A}">
      <dgm:prSet/>
      <dgm:spPr/>
      <dgm:t>
        <a:bodyPr/>
        <a:lstStyle/>
        <a:p>
          <a:endParaRPr lang="ru-RU"/>
        </a:p>
      </dgm:t>
    </dgm:pt>
    <dgm:pt modelId="{1492FB0B-6975-4AE8-8FE7-0268603B4CFE}" type="pres">
      <dgm:prSet presAssocID="{A01EE578-1D76-4EA3-9A6C-241DEAE6D3BD}" presName="CompostProcess" presStyleCnt="0">
        <dgm:presLayoutVars>
          <dgm:dir/>
          <dgm:resizeHandles val="exact"/>
        </dgm:presLayoutVars>
      </dgm:prSet>
      <dgm:spPr/>
    </dgm:pt>
    <dgm:pt modelId="{7A4B2A41-7B6C-4A6A-8DA4-9787C2DB70FB}" type="pres">
      <dgm:prSet presAssocID="{A01EE578-1D76-4EA3-9A6C-241DEAE6D3BD}" presName="arrow" presStyleLbl="bgShp" presStyleIdx="0" presStyleCnt="1" custAng="0" custLinFactNeighborX="539"/>
      <dgm:spPr/>
    </dgm:pt>
    <dgm:pt modelId="{2F600268-BA0D-4A68-866D-48E529A8A170}" type="pres">
      <dgm:prSet presAssocID="{A01EE578-1D76-4EA3-9A6C-241DEAE6D3BD}" presName="linearProcess" presStyleCnt="0"/>
      <dgm:spPr/>
    </dgm:pt>
    <dgm:pt modelId="{8B6FF76C-41E3-41C9-B25D-FDEDB3A70540}" type="pres">
      <dgm:prSet presAssocID="{056901B0-296C-48E8-AFE9-4CC346215ED4}" presName="textNode" presStyleLbl="node1" presStyleIdx="0" presStyleCnt="3" custScaleX="106358" custLinFactNeighborX="43585" custLinFactNeighborY="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7798F-956E-42A7-9FCF-74A0401291D6}" type="pres">
      <dgm:prSet presAssocID="{5705E547-4C0B-4726-B252-A1C68DBB4D54}" presName="sibTrans" presStyleCnt="0"/>
      <dgm:spPr/>
    </dgm:pt>
    <dgm:pt modelId="{80E3A4E2-6CE8-482C-AC49-6CF81B201811}" type="pres">
      <dgm:prSet presAssocID="{7B9A9D56-21FA-4415-9506-4A3659FB5005}" presName="textNode" presStyleLbl="node1" presStyleIdx="1" presStyleCnt="3" custLinFactNeighborX="-1396" custLinFactNeighborY="-2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02A5F-18E5-4CB4-B767-637DB5E5D737}" type="pres">
      <dgm:prSet presAssocID="{DAD98460-EFE1-42EF-8F0E-57833B96BD00}" presName="sibTrans" presStyleCnt="0"/>
      <dgm:spPr/>
    </dgm:pt>
    <dgm:pt modelId="{A29A59C0-490C-4492-B255-C8C6D4684FC6}" type="pres">
      <dgm:prSet presAssocID="{516B2D1C-0C36-4DE0-B79F-F7DE5EE5311F}" presName="textNode" presStyleLbl="node1" presStyleIdx="2" presStyleCnt="3" custLinFactNeighborX="842" custLinFactNeighborY="-2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F26824-5BED-4CB8-A2EE-D6613B413F9E}" type="presOf" srcId="{516B2D1C-0C36-4DE0-B79F-F7DE5EE5311F}" destId="{A29A59C0-490C-4492-B255-C8C6D4684FC6}" srcOrd="0" destOrd="0" presId="urn:microsoft.com/office/officeart/2005/8/layout/hProcess9"/>
    <dgm:cxn modelId="{7324E6F5-6502-4C7D-BDDE-6BB215F44AAD}" type="presOf" srcId="{A01EE578-1D76-4EA3-9A6C-241DEAE6D3BD}" destId="{1492FB0B-6975-4AE8-8FE7-0268603B4CFE}" srcOrd="0" destOrd="0" presId="urn:microsoft.com/office/officeart/2005/8/layout/hProcess9"/>
    <dgm:cxn modelId="{30A778C7-8D66-46C1-A262-203735DC373A}" srcId="{A01EE578-1D76-4EA3-9A6C-241DEAE6D3BD}" destId="{516B2D1C-0C36-4DE0-B79F-F7DE5EE5311F}" srcOrd="2" destOrd="0" parTransId="{80E2B87B-8DB8-443F-B70B-4EAE244E0217}" sibTransId="{363C0BF3-90B6-4795-A95C-6CE31A041186}"/>
    <dgm:cxn modelId="{66BF7155-9E19-436B-9CE3-117784F06352}" type="presOf" srcId="{7B9A9D56-21FA-4415-9506-4A3659FB5005}" destId="{80E3A4E2-6CE8-482C-AC49-6CF81B201811}" srcOrd="0" destOrd="0" presId="urn:microsoft.com/office/officeart/2005/8/layout/hProcess9"/>
    <dgm:cxn modelId="{45AFC0D2-AFD5-4730-A57E-AE2BC4C344FC}" srcId="{A01EE578-1D76-4EA3-9A6C-241DEAE6D3BD}" destId="{056901B0-296C-48E8-AFE9-4CC346215ED4}" srcOrd="0" destOrd="0" parTransId="{FDAD05F8-424E-41CA-B9B0-1FCD6EAA0948}" sibTransId="{5705E547-4C0B-4726-B252-A1C68DBB4D54}"/>
    <dgm:cxn modelId="{C993A0E5-2B09-42A3-B261-0DD9ED7A9EF2}" type="presOf" srcId="{056901B0-296C-48E8-AFE9-4CC346215ED4}" destId="{8B6FF76C-41E3-41C9-B25D-FDEDB3A70540}" srcOrd="0" destOrd="0" presId="urn:microsoft.com/office/officeart/2005/8/layout/hProcess9"/>
    <dgm:cxn modelId="{9097C16C-40FA-460F-B217-89DDAFDBD318}" srcId="{A01EE578-1D76-4EA3-9A6C-241DEAE6D3BD}" destId="{7B9A9D56-21FA-4415-9506-4A3659FB5005}" srcOrd="1" destOrd="0" parTransId="{56DE0E48-DD45-465F-83AD-AC86D3704904}" sibTransId="{DAD98460-EFE1-42EF-8F0E-57833B96BD00}"/>
    <dgm:cxn modelId="{3BE6408D-26C2-4B74-8EF8-1FD30F2E36BE}" type="presParOf" srcId="{1492FB0B-6975-4AE8-8FE7-0268603B4CFE}" destId="{7A4B2A41-7B6C-4A6A-8DA4-9787C2DB70FB}" srcOrd="0" destOrd="0" presId="urn:microsoft.com/office/officeart/2005/8/layout/hProcess9"/>
    <dgm:cxn modelId="{579E6978-2FCA-4E9A-8C89-D12297ECFBC2}" type="presParOf" srcId="{1492FB0B-6975-4AE8-8FE7-0268603B4CFE}" destId="{2F600268-BA0D-4A68-866D-48E529A8A170}" srcOrd="1" destOrd="0" presId="urn:microsoft.com/office/officeart/2005/8/layout/hProcess9"/>
    <dgm:cxn modelId="{C39CF6F6-245E-4B43-8D4F-DBE296C5E86F}" type="presParOf" srcId="{2F600268-BA0D-4A68-866D-48E529A8A170}" destId="{8B6FF76C-41E3-41C9-B25D-FDEDB3A70540}" srcOrd="0" destOrd="0" presId="urn:microsoft.com/office/officeart/2005/8/layout/hProcess9"/>
    <dgm:cxn modelId="{E482B67E-669E-4336-90E0-B8F9B8A1BA3A}" type="presParOf" srcId="{2F600268-BA0D-4A68-866D-48E529A8A170}" destId="{1747798F-956E-42A7-9FCF-74A0401291D6}" srcOrd="1" destOrd="0" presId="urn:microsoft.com/office/officeart/2005/8/layout/hProcess9"/>
    <dgm:cxn modelId="{50BF3E53-CE81-4083-A5DF-7BDB1790B5EE}" type="presParOf" srcId="{2F600268-BA0D-4A68-866D-48E529A8A170}" destId="{80E3A4E2-6CE8-482C-AC49-6CF81B201811}" srcOrd="2" destOrd="0" presId="urn:microsoft.com/office/officeart/2005/8/layout/hProcess9"/>
    <dgm:cxn modelId="{0AB62D10-4942-4A46-B8ED-D748EB2910CA}" type="presParOf" srcId="{2F600268-BA0D-4A68-866D-48E529A8A170}" destId="{CF802A5F-18E5-4CB4-B767-637DB5E5D737}" srcOrd="3" destOrd="0" presId="urn:microsoft.com/office/officeart/2005/8/layout/hProcess9"/>
    <dgm:cxn modelId="{D6E97D25-0DDF-4BAB-AAB3-25DBE63F2BB6}" type="presParOf" srcId="{2F600268-BA0D-4A68-866D-48E529A8A170}" destId="{A29A59C0-490C-4492-B255-C8C6D4684FC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1EE578-1D76-4EA3-9A6C-241DEAE6D3B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56901B0-296C-48E8-AFE9-4CC346215ED4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2</a:t>
          </a:r>
        </a:p>
        <a:p>
          <a:r>
            <a:rPr lang="ru-RU" sz="1400" b="1" dirty="0" smtClean="0">
              <a:solidFill>
                <a:schemeClr val="tx1"/>
              </a:solidFill>
            </a:rPr>
            <a:t>РЕШЕНИЕ  о  СОЗДАНИИ ЦТ ГТО НЕ ПРИНЯТО:</a:t>
          </a:r>
        </a:p>
        <a:p>
          <a:r>
            <a:rPr lang="ru-RU" sz="1600" b="1" dirty="0" smtClean="0">
              <a:solidFill>
                <a:srgbClr val="002060"/>
              </a:solidFill>
            </a:rPr>
            <a:t>Североморск</a:t>
          </a:r>
        </a:p>
        <a:p>
          <a:r>
            <a:rPr lang="ru-RU" sz="1600" b="1" dirty="0" smtClean="0">
              <a:solidFill>
                <a:srgbClr val="002060"/>
              </a:solidFill>
            </a:rPr>
            <a:t>Ковдорский р-н</a:t>
          </a:r>
        </a:p>
      </dgm:t>
    </dgm:pt>
    <dgm:pt modelId="{FDAD05F8-424E-41CA-B9B0-1FCD6EAA0948}" type="parTrans" cxnId="{45AFC0D2-AFD5-4730-A57E-AE2BC4C344FC}">
      <dgm:prSet/>
      <dgm:spPr/>
      <dgm:t>
        <a:bodyPr/>
        <a:lstStyle/>
        <a:p>
          <a:endParaRPr lang="ru-RU"/>
        </a:p>
      </dgm:t>
    </dgm:pt>
    <dgm:pt modelId="{5705E547-4C0B-4726-B252-A1C68DBB4D54}" type="sibTrans" cxnId="{45AFC0D2-AFD5-4730-A57E-AE2BC4C344FC}">
      <dgm:prSet/>
      <dgm:spPr/>
      <dgm:t>
        <a:bodyPr/>
        <a:lstStyle/>
        <a:p>
          <a:endParaRPr lang="ru-RU"/>
        </a:p>
      </dgm:t>
    </dgm:pt>
    <dgm:pt modelId="{7B9A9D56-21FA-4415-9506-4A3659FB5005}">
      <dgm:prSet phldrT="[Текст]" custT="1"/>
      <dgm:spPr>
        <a:solidFill>
          <a:srgbClr val="92D050"/>
        </a:solidFill>
      </dgm:spPr>
      <dgm:t>
        <a:bodyPr/>
        <a:lstStyle/>
        <a:p>
          <a:endParaRPr lang="ru-RU" sz="1600" b="1" dirty="0" smtClean="0">
            <a:solidFill>
              <a:schemeClr val="tx1"/>
            </a:solidFill>
          </a:endParaRPr>
        </a:p>
        <a:p>
          <a:r>
            <a:rPr lang="ru-RU" sz="2400" b="1" dirty="0" smtClean="0">
              <a:solidFill>
                <a:schemeClr val="tx1"/>
              </a:solidFill>
            </a:rPr>
            <a:t>1</a:t>
          </a:r>
        </a:p>
        <a:p>
          <a:r>
            <a:rPr lang="ru-RU" sz="1400" b="1" dirty="0" smtClean="0">
              <a:solidFill>
                <a:schemeClr val="tx1"/>
              </a:solidFill>
            </a:rPr>
            <a:t>В РАБОТЕ (РАЗРАБОТКА ДОКУМЕНТАЦИИ)</a:t>
          </a:r>
        </a:p>
        <a:p>
          <a:r>
            <a:rPr lang="ru-RU" sz="1600" b="1" dirty="0" smtClean="0">
              <a:solidFill>
                <a:srgbClr val="002060"/>
              </a:solidFill>
            </a:rPr>
            <a:t>ЗАТО Островной</a:t>
          </a:r>
        </a:p>
        <a:p>
          <a:endParaRPr lang="ru-RU" sz="1400" b="1" dirty="0">
            <a:solidFill>
              <a:srgbClr val="002060"/>
            </a:solidFill>
          </a:endParaRPr>
        </a:p>
      </dgm:t>
    </dgm:pt>
    <dgm:pt modelId="{56DE0E48-DD45-465F-83AD-AC86D3704904}" type="parTrans" cxnId="{9097C16C-40FA-460F-B217-89DDAFDBD318}">
      <dgm:prSet/>
      <dgm:spPr/>
      <dgm:t>
        <a:bodyPr/>
        <a:lstStyle/>
        <a:p>
          <a:endParaRPr lang="ru-RU"/>
        </a:p>
      </dgm:t>
    </dgm:pt>
    <dgm:pt modelId="{DAD98460-EFE1-42EF-8F0E-57833B96BD00}" type="sibTrans" cxnId="{9097C16C-40FA-460F-B217-89DDAFDBD318}">
      <dgm:prSet/>
      <dgm:spPr/>
      <dgm:t>
        <a:bodyPr/>
        <a:lstStyle/>
        <a:p>
          <a:endParaRPr lang="ru-RU"/>
        </a:p>
      </dgm:t>
    </dgm:pt>
    <dgm:pt modelId="{516B2D1C-0C36-4DE0-B79F-F7DE5EE5311F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sz="2400" b="1" dirty="0" smtClean="0">
            <a:solidFill>
              <a:schemeClr val="tx1"/>
            </a:solidFill>
          </a:endParaRPr>
        </a:p>
        <a:p>
          <a:r>
            <a:rPr lang="ru-RU" sz="2400" b="1" dirty="0" smtClean="0">
              <a:solidFill>
                <a:schemeClr val="tx1"/>
              </a:solidFill>
            </a:rPr>
            <a:t>2</a:t>
          </a:r>
        </a:p>
        <a:p>
          <a:r>
            <a:rPr lang="ru-RU" sz="1400" dirty="0" smtClean="0">
              <a:solidFill>
                <a:srgbClr val="002060"/>
              </a:solidFill>
            </a:rPr>
            <a:t>Осуществляется процедура  экспертизы и согласования НПА</a:t>
          </a:r>
        </a:p>
        <a:p>
          <a:r>
            <a:rPr lang="ru-RU" sz="1600" b="1" dirty="0" err="1" smtClean="0">
              <a:solidFill>
                <a:srgbClr val="002060"/>
              </a:solidFill>
            </a:rPr>
            <a:t>Печенгский</a:t>
          </a:r>
          <a:r>
            <a:rPr lang="ru-RU" sz="1600" b="1" dirty="0" smtClean="0">
              <a:solidFill>
                <a:srgbClr val="002060"/>
              </a:solidFill>
            </a:rPr>
            <a:t> р-н</a:t>
          </a:r>
        </a:p>
        <a:p>
          <a:r>
            <a:rPr lang="ru-RU" sz="1600" b="1" dirty="0" smtClean="0">
              <a:solidFill>
                <a:srgbClr val="002060"/>
              </a:solidFill>
            </a:rPr>
            <a:t>Ковдорский р-н</a:t>
          </a:r>
        </a:p>
        <a:p>
          <a:endParaRPr lang="ru-RU" sz="1400" b="1" dirty="0">
            <a:solidFill>
              <a:srgbClr val="002060"/>
            </a:solidFill>
          </a:endParaRPr>
        </a:p>
      </dgm:t>
    </dgm:pt>
    <dgm:pt modelId="{80E2B87B-8DB8-443F-B70B-4EAE244E0217}" type="parTrans" cxnId="{30A778C7-8D66-46C1-A262-203735DC373A}">
      <dgm:prSet/>
      <dgm:spPr/>
      <dgm:t>
        <a:bodyPr/>
        <a:lstStyle/>
        <a:p>
          <a:endParaRPr lang="ru-RU"/>
        </a:p>
      </dgm:t>
    </dgm:pt>
    <dgm:pt modelId="{363C0BF3-90B6-4795-A95C-6CE31A041186}" type="sibTrans" cxnId="{30A778C7-8D66-46C1-A262-203735DC373A}">
      <dgm:prSet/>
      <dgm:spPr/>
      <dgm:t>
        <a:bodyPr/>
        <a:lstStyle/>
        <a:p>
          <a:endParaRPr lang="ru-RU"/>
        </a:p>
      </dgm:t>
    </dgm:pt>
    <dgm:pt modelId="{1492FB0B-6975-4AE8-8FE7-0268603B4CFE}" type="pres">
      <dgm:prSet presAssocID="{A01EE578-1D76-4EA3-9A6C-241DEAE6D3BD}" presName="CompostProcess" presStyleCnt="0">
        <dgm:presLayoutVars>
          <dgm:dir/>
          <dgm:resizeHandles val="exact"/>
        </dgm:presLayoutVars>
      </dgm:prSet>
      <dgm:spPr/>
    </dgm:pt>
    <dgm:pt modelId="{7A4B2A41-7B6C-4A6A-8DA4-9787C2DB70FB}" type="pres">
      <dgm:prSet presAssocID="{A01EE578-1D76-4EA3-9A6C-241DEAE6D3BD}" presName="arrow" presStyleLbl="bgShp" presStyleIdx="0" presStyleCnt="1" custAng="0" custLinFactNeighborX="539"/>
      <dgm:spPr/>
    </dgm:pt>
    <dgm:pt modelId="{2F600268-BA0D-4A68-866D-48E529A8A170}" type="pres">
      <dgm:prSet presAssocID="{A01EE578-1D76-4EA3-9A6C-241DEAE6D3BD}" presName="linearProcess" presStyleCnt="0"/>
      <dgm:spPr/>
    </dgm:pt>
    <dgm:pt modelId="{8B6FF76C-41E3-41C9-B25D-FDEDB3A70540}" type="pres">
      <dgm:prSet presAssocID="{056901B0-296C-48E8-AFE9-4CC346215ED4}" presName="textNode" presStyleLbl="node1" presStyleIdx="0" presStyleCnt="3" custScaleX="106358" custLinFactNeighborX="88211" custLinFactNeighborY="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7798F-956E-42A7-9FCF-74A0401291D6}" type="pres">
      <dgm:prSet presAssocID="{5705E547-4C0B-4726-B252-A1C68DBB4D54}" presName="sibTrans" presStyleCnt="0"/>
      <dgm:spPr/>
    </dgm:pt>
    <dgm:pt modelId="{80E3A4E2-6CE8-482C-AC49-6CF81B201811}" type="pres">
      <dgm:prSet presAssocID="{7B9A9D56-21FA-4415-9506-4A3659FB5005}" presName="textNode" presStyleLbl="node1" presStyleIdx="1" presStyleCnt="3" custLinFactNeighborX="-1396" custLinFactNeighborY="-2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02A5F-18E5-4CB4-B767-637DB5E5D737}" type="pres">
      <dgm:prSet presAssocID="{DAD98460-EFE1-42EF-8F0E-57833B96BD00}" presName="sibTrans" presStyleCnt="0"/>
      <dgm:spPr/>
    </dgm:pt>
    <dgm:pt modelId="{A29A59C0-490C-4492-B255-C8C6D4684FC6}" type="pres">
      <dgm:prSet presAssocID="{516B2D1C-0C36-4DE0-B79F-F7DE5EE5311F}" presName="textNode" presStyleLbl="node1" presStyleIdx="2" presStyleCnt="3" custLinFactNeighborX="842" custLinFactNeighborY="-2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C6BA5E-7ACA-472A-988A-BAE000EC462A}" type="presOf" srcId="{056901B0-296C-48E8-AFE9-4CC346215ED4}" destId="{8B6FF76C-41E3-41C9-B25D-FDEDB3A70540}" srcOrd="0" destOrd="0" presId="urn:microsoft.com/office/officeart/2005/8/layout/hProcess9"/>
    <dgm:cxn modelId="{8B36193C-C9EC-4951-9D16-32F23F5C8C18}" type="presOf" srcId="{7B9A9D56-21FA-4415-9506-4A3659FB5005}" destId="{80E3A4E2-6CE8-482C-AC49-6CF81B201811}" srcOrd="0" destOrd="0" presId="urn:microsoft.com/office/officeart/2005/8/layout/hProcess9"/>
    <dgm:cxn modelId="{30A778C7-8D66-46C1-A262-203735DC373A}" srcId="{A01EE578-1D76-4EA3-9A6C-241DEAE6D3BD}" destId="{516B2D1C-0C36-4DE0-B79F-F7DE5EE5311F}" srcOrd="2" destOrd="0" parTransId="{80E2B87B-8DB8-443F-B70B-4EAE244E0217}" sibTransId="{363C0BF3-90B6-4795-A95C-6CE31A041186}"/>
    <dgm:cxn modelId="{DAB881DF-BACE-4CBB-89E0-9AE04E6DE714}" type="presOf" srcId="{A01EE578-1D76-4EA3-9A6C-241DEAE6D3BD}" destId="{1492FB0B-6975-4AE8-8FE7-0268603B4CFE}" srcOrd="0" destOrd="0" presId="urn:microsoft.com/office/officeart/2005/8/layout/hProcess9"/>
    <dgm:cxn modelId="{45AFC0D2-AFD5-4730-A57E-AE2BC4C344FC}" srcId="{A01EE578-1D76-4EA3-9A6C-241DEAE6D3BD}" destId="{056901B0-296C-48E8-AFE9-4CC346215ED4}" srcOrd="0" destOrd="0" parTransId="{FDAD05F8-424E-41CA-B9B0-1FCD6EAA0948}" sibTransId="{5705E547-4C0B-4726-B252-A1C68DBB4D54}"/>
    <dgm:cxn modelId="{AA18487E-2616-4D28-9AD3-A0E27AF07B7E}" type="presOf" srcId="{516B2D1C-0C36-4DE0-B79F-F7DE5EE5311F}" destId="{A29A59C0-490C-4492-B255-C8C6D4684FC6}" srcOrd="0" destOrd="0" presId="urn:microsoft.com/office/officeart/2005/8/layout/hProcess9"/>
    <dgm:cxn modelId="{9097C16C-40FA-460F-B217-89DDAFDBD318}" srcId="{A01EE578-1D76-4EA3-9A6C-241DEAE6D3BD}" destId="{7B9A9D56-21FA-4415-9506-4A3659FB5005}" srcOrd="1" destOrd="0" parTransId="{56DE0E48-DD45-465F-83AD-AC86D3704904}" sibTransId="{DAD98460-EFE1-42EF-8F0E-57833B96BD00}"/>
    <dgm:cxn modelId="{5243F918-D591-4BB7-9D89-1BAF41DE3C72}" type="presParOf" srcId="{1492FB0B-6975-4AE8-8FE7-0268603B4CFE}" destId="{7A4B2A41-7B6C-4A6A-8DA4-9787C2DB70FB}" srcOrd="0" destOrd="0" presId="urn:microsoft.com/office/officeart/2005/8/layout/hProcess9"/>
    <dgm:cxn modelId="{669F9553-F082-45B3-A0EC-AECF7C45ECEC}" type="presParOf" srcId="{1492FB0B-6975-4AE8-8FE7-0268603B4CFE}" destId="{2F600268-BA0D-4A68-866D-48E529A8A170}" srcOrd="1" destOrd="0" presId="urn:microsoft.com/office/officeart/2005/8/layout/hProcess9"/>
    <dgm:cxn modelId="{76A5BC87-3EFD-474B-ACC8-AE946DD1AA31}" type="presParOf" srcId="{2F600268-BA0D-4A68-866D-48E529A8A170}" destId="{8B6FF76C-41E3-41C9-B25D-FDEDB3A70540}" srcOrd="0" destOrd="0" presId="urn:microsoft.com/office/officeart/2005/8/layout/hProcess9"/>
    <dgm:cxn modelId="{38270539-10BE-4958-BB82-E14CF2D5B9AB}" type="presParOf" srcId="{2F600268-BA0D-4A68-866D-48E529A8A170}" destId="{1747798F-956E-42A7-9FCF-74A0401291D6}" srcOrd="1" destOrd="0" presId="urn:microsoft.com/office/officeart/2005/8/layout/hProcess9"/>
    <dgm:cxn modelId="{511C16C3-18FA-432F-888E-3BB0EFAA56A3}" type="presParOf" srcId="{2F600268-BA0D-4A68-866D-48E529A8A170}" destId="{80E3A4E2-6CE8-482C-AC49-6CF81B201811}" srcOrd="2" destOrd="0" presId="urn:microsoft.com/office/officeart/2005/8/layout/hProcess9"/>
    <dgm:cxn modelId="{821F7A0E-B01A-444F-9BC6-BC43EA5280BE}" type="presParOf" srcId="{2F600268-BA0D-4A68-866D-48E529A8A170}" destId="{CF802A5F-18E5-4CB4-B767-637DB5E5D737}" srcOrd="3" destOrd="0" presId="urn:microsoft.com/office/officeart/2005/8/layout/hProcess9"/>
    <dgm:cxn modelId="{22B7AD38-51C7-454F-807A-1F721AC527E4}" type="presParOf" srcId="{2F600268-BA0D-4A68-866D-48E529A8A170}" destId="{A29A59C0-490C-4492-B255-C8C6D4684FC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B2A41-7B6C-4A6A-8DA4-9787C2DB70FB}">
      <dsp:nvSpPr>
        <dsp:cNvPr id="0" name=""/>
        <dsp:cNvSpPr/>
      </dsp:nvSpPr>
      <dsp:spPr>
        <a:xfrm>
          <a:off x="576090" y="0"/>
          <a:ext cx="6153150" cy="587727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6FF76C-41E3-41C9-B25D-FDEDB3A70540}">
      <dsp:nvSpPr>
        <dsp:cNvPr id="0" name=""/>
        <dsp:cNvSpPr/>
      </dsp:nvSpPr>
      <dsp:spPr>
        <a:xfrm>
          <a:off x="6608" y="1770022"/>
          <a:ext cx="2256260" cy="2350908"/>
        </a:xfrm>
        <a:prstGeom prst="roundRect">
          <a:avLst/>
        </a:prstGeom>
        <a:solidFill>
          <a:schemeClr val="bg2">
            <a:lumMod val="9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1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СОЗДАН ЦТ ГТО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на уровне организации: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Заозерск </a:t>
          </a:r>
          <a:endParaRPr lang="ru-RU" sz="1600" b="1" kern="1200" dirty="0">
            <a:solidFill>
              <a:srgbClr val="002060"/>
            </a:solidFill>
          </a:endParaRPr>
        </a:p>
      </dsp:txBody>
      <dsp:txXfrm>
        <a:off x="116750" y="1880164"/>
        <a:ext cx="2035976" cy="2130624"/>
      </dsp:txXfrm>
    </dsp:sp>
    <dsp:sp modelId="{80E3A4E2-6CE8-482C-AC49-6CF81B201811}">
      <dsp:nvSpPr>
        <dsp:cNvPr id="0" name=""/>
        <dsp:cNvSpPr/>
      </dsp:nvSpPr>
      <dsp:spPr>
        <a:xfrm>
          <a:off x="2485870" y="1713318"/>
          <a:ext cx="2258586" cy="2350908"/>
        </a:xfrm>
        <a:prstGeom prst="roundRect">
          <a:avLst/>
        </a:prstGeom>
        <a:solidFill>
          <a:srgbClr val="92D05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3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СОЗДАН ЦТ ГТО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на муниципальном уровне и проходит процедуру внесения в АИС: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Апатиты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ЗАТО </a:t>
          </a:r>
          <a:r>
            <a:rPr lang="ru-RU" sz="1400" b="1" kern="1200" dirty="0" err="1" smtClean="0">
              <a:solidFill>
                <a:srgbClr val="002060"/>
              </a:solidFill>
            </a:rPr>
            <a:t>Видяево</a:t>
          </a:r>
          <a:r>
            <a:rPr lang="ru-RU" sz="1400" b="1" kern="1200" dirty="0" smtClean="0">
              <a:solidFill>
                <a:srgbClr val="002060"/>
              </a:solidFill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Кировск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596125" y="1823573"/>
        <a:ext cx="2038076" cy="2130398"/>
      </dsp:txXfrm>
    </dsp:sp>
    <dsp:sp modelId="{A29A59C0-490C-4492-B255-C8C6D4684FC6}">
      <dsp:nvSpPr>
        <dsp:cNvPr id="0" name=""/>
        <dsp:cNvSpPr/>
      </dsp:nvSpPr>
      <dsp:spPr>
        <a:xfrm>
          <a:off x="4967652" y="1713318"/>
          <a:ext cx="2258586" cy="2350908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3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СОЗДАН ЦТ ГТО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на муниципальном уровне и внесены в АИС 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Кольский р-н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Оленегорск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Полярные Зори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5077907" y="1823573"/>
        <a:ext cx="2038076" cy="21303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wmf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7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8.jpeg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7.jpe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8.jpeg"/><Relationship Id="rId9" Type="http://schemas.microsoft.com/office/2007/relationships/diagramDrawing" Target="../diagrams/drawing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7.jpe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8.jpeg"/><Relationship Id="rId9" Type="http://schemas.microsoft.com/office/2007/relationships/diagramDrawing" Target="../diagrams/drawin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2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7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395536" y="1484784"/>
            <a:ext cx="6336704" cy="3168352"/>
          </a:xfrm>
          <a:prstGeom prst="rect">
            <a:avLst/>
          </a:prstGeom>
        </p:spPr>
        <p:txBody>
          <a:bodyPr rIns="100584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8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672" y="4709096"/>
            <a:ext cx="1537170" cy="158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740" y="2890836"/>
            <a:ext cx="1570266" cy="161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02273"/>
            <a:ext cx="1537170" cy="159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2432" y="2420514"/>
            <a:ext cx="6174432" cy="3744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</a:pPr>
            <a:r>
              <a:rPr lang="ru-RU" sz="2800" b="1" dirty="0" smtClean="0">
                <a:solidFill>
                  <a:srgbClr val="000000"/>
                </a:solidFill>
                <a:latin typeface="Lucida Sans Unicode" pitchFamily="34" charset="0"/>
                <a:cs typeface="Arial" charset="0"/>
              </a:rPr>
              <a:t>Результаты мониторинга по вопросу создания муниципальных </a:t>
            </a:r>
          </a:p>
          <a:p>
            <a:pPr lvl="0" algn="ctr" fontAlgn="base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</a:pPr>
            <a:r>
              <a:rPr lang="ru-RU" sz="2800" b="1" dirty="0" smtClean="0">
                <a:solidFill>
                  <a:srgbClr val="000000"/>
                </a:solidFill>
                <a:latin typeface="Lucida Sans Unicode" pitchFamily="34" charset="0"/>
                <a:cs typeface="Arial" charset="0"/>
              </a:rPr>
              <a:t>Центров </a:t>
            </a:r>
            <a:r>
              <a:rPr lang="ru-RU" sz="2800" b="1" dirty="0">
                <a:solidFill>
                  <a:srgbClr val="000000"/>
                </a:solidFill>
                <a:latin typeface="Lucida Sans Unicode" pitchFamily="34" charset="0"/>
                <a:cs typeface="Arial" charset="0"/>
              </a:rPr>
              <a:t>тестирования </a:t>
            </a:r>
          </a:p>
          <a:p>
            <a:pPr lvl="0" algn="ctr" fontAlgn="base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</a:pPr>
            <a:r>
              <a:rPr lang="ru-RU" sz="2800" b="1" dirty="0">
                <a:solidFill>
                  <a:srgbClr val="000000"/>
                </a:solidFill>
                <a:latin typeface="Lucida Sans Unicode" pitchFamily="34" charset="0"/>
                <a:cs typeface="Arial" charset="0"/>
              </a:rPr>
              <a:t>по выполнению нормативов испытаний (тестов) </a:t>
            </a:r>
          </a:p>
          <a:p>
            <a:pPr lvl="0" algn="ctr" fontAlgn="base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</a:pPr>
            <a:r>
              <a:rPr lang="ru-RU" sz="2800" b="1" dirty="0">
                <a:solidFill>
                  <a:srgbClr val="000000"/>
                </a:solidFill>
                <a:latin typeface="Lucida Sans Unicode" pitchFamily="34" charset="0"/>
                <a:cs typeface="Arial" charset="0"/>
              </a:rPr>
              <a:t>комплекса ГТО </a:t>
            </a:r>
            <a:endParaRPr lang="ru-RU" sz="2800" b="1" dirty="0" smtClean="0">
              <a:solidFill>
                <a:srgbClr val="000000"/>
              </a:solidFill>
              <a:latin typeface="Lucida Sans Unicode" pitchFamily="34" charset="0"/>
              <a:cs typeface="Arial" charset="0"/>
            </a:endParaRPr>
          </a:p>
          <a:p>
            <a:pPr lvl="0" algn="ctr" fontAlgn="base"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</a:pPr>
            <a:r>
              <a:rPr lang="ru-RU" sz="2800" b="1" dirty="0" smtClean="0">
                <a:solidFill>
                  <a:srgbClr val="000000"/>
                </a:solidFill>
                <a:latin typeface="Lucida Sans Unicode" pitchFamily="34" charset="0"/>
                <a:cs typeface="Arial" charset="0"/>
              </a:rPr>
              <a:t>(ЦТ ГТО)</a:t>
            </a:r>
            <a:endParaRPr lang="ru-RU" sz="2800" b="1" dirty="0">
              <a:solidFill>
                <a:srgbClr val="000000"/>
              </a:solidFill>
              <a:latin typeface="Lucida Sans Unicode" pitchFamily="34" charset="0"/>
              <a:cs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6102" y="98179"/>
            <a:ext cx="20081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15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Система реализации комплекса ГТО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32756"/>
            <a:ext cx="7372672" cy="53645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3 управленческих уровня: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endParaRPr lang="ru-RU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620689"/>
            <a:ext cx="118211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2636912"/>
            <a:ext cx="1182114" cy="12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530" y="4653136"/>
            <a:ext cx="118995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83568" y="1844825"/>
            <a:ext cx="6696744" cy="12961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ru-RU" sz="1400" b="1" dirty="0">
                <a:solidFill>
                  <a:prstClr val="black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Центры тестирования представляют собой </a:t>
            </a:r>
            <a:r>
              <a:rPr lang="ru-RU" sz="1400" b="1" dirty="0">
                <a:solidFill>
                  <a:srgbClr val="972109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«муниципальный уровень» </a:t>
            </a:r>
            <a:r>
              <a:rPr lang="ru-RU" sz="1400" b="1" dirty="0">
                <a:solidFill>
                  <a:prstClr val="black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управления комплексом ГТО</a:t>
            </a:r>
            <a:r>
              <a:rPr lang="ru-RU" sz="1400" b="1" dirty="0">
                <a:solidFill>
                  <a:prstClr val="black"/>
                </a:solidFill>
                <a:latin typeface="TimesNewRomanPSMT"/>
                <a:ea typeface="Times New Roman" panose="02020603050405020304" pitchFamily="18" charset="0"/>
                <a:cs typeface="TimesNewRomanPSMT"/>
              </a:rPr>
              <a:t> (при тесном взаимодействии с органами исполнительной власти в области образования, физической культуры и спорта, здравоохранения реализуют работу по внедрению комплекса ГТО).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320988"/>
            <a:ext cx="6741504" cy="15481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</a:pPr>
            <a:r>
              <a:rPr lang="ru-RU" sz="1400" b="1" dirty="0">
                <a:solidFill>
                  <a:prstClr val="black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На </a:t>
            </a:r>
            <a:r>
              <a:rPr lang="ru-RU" sz="1400" b="1" dirty="0">
                <a:solidFill>
                  <a:srgbClr val="972109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«региональном уровне» </a:t>
            </a:r>
            <a:r>
              <a:rPr lang="ru-RU" sz="1400" b="1" dirty="0">
                <a:solidFill>
                  <a:prstClr val="black"/>
                </a:solidFill>
                <a:latin typeface="TimesNewRomanPSMT"/>
                <a:ea typeface="Times New Roman" panose="02020603050405020304" pitchFamily="18" charset="0"/>
                <a:cs typeface="TimesNewRomanPSMT"/>
              </a:rPr>
              <a:t>осуществляется свод данных по гражданам,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1400" b="1" dirty="0">
                <a:solidFill>
                  <a:prstClr val="black"/>
                </a:solidFill>
                <a:latin typeface="TimesNewRomanPSMT"/>
                <a:ea typeface="Times New Roman" panose="02020603050405020304" pitchFamily="18" charset="0"/>
                <a:cs typeface="TimesNewRomanPSMT"/>
              </a:rPr>
              <a:t>претендующим на знаки отличия комплекса ГТО со всех муниципальных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1400" b="1" dirty="0">
                <a:solidFill>
                  <a:prstClr val="black"/>
                </a:solidFill>
                <a:latin typeface="TimesNewRomanPSMT"/>
                <a:ea typeface="Times New Roman" panose="02020603050405020304" pitchFamily="18" charset="0"/>
                <a:cs typeface="TimesNewRomanPSMT"/>
              </a:rPr>
              <a:t>образований субъекта Российской Федерации, и формируется приказ органа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1400" b="1" dirty="0">
                <a:solidFill>
                  <a:prstClr val="black"/>
                </a:solidFill>
                <a:latin typeface="TimesNewRomanPSMT"/>
                <a:ea typeface="Times New Roman" panose="02020603050405020304" pitchFamily="18" charset="0"/>
                <a:cs typeface="TimesNewRomanPSMT"/>
              </a:rPr>
              <a:t>исполнительной власти в области физической культуры и спорта </a:t>
            </a:r>
            <a:r>
              <a:rPr lang="ru-RU" sz="1400" b="1" dirty="0">
                <a:solidFill>
                  <a:prstClr val="black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о награждении бронзовыми и (или) серебряными знаками отличия</a:t>
            </a:r>
            <a:r>
              <a:rPr lang="ru-RU" sz="1400" b="1" dirty="0">
                <a:solidFill>
                  <a:prstClr val="black"/>
                </a:solidFill>
                <a:latin typeface="TimesNewRomanPSMT"/>
                <a:ea typeface="Times New Roman" panose="02020603050405020304" pitchFamily="18" charset="0"/>
                <a:cs typeface="TimesNewRomanPSMT"/>
              </a:rPr>
              <a:t>.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8328" y="5085183"/>
            <a:ext cx="6696744" cy="151216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endParaRPr lang="ru-RU" sz="1400" b="1" dirty="0" smtClean="0">
              <a:solidFill>
                <a:prstClr val="black"/>
              </a:solidFill>
              <a:latin typeface="TimesNewRomanPS-BoldMT"/>
              <a:ea typeface="Times New Roman" panose="02020603050405020304" pitchFamily="18" charset="0"/>
              <a:cs typeface="TimesNewRomanPS-BoldMT"/>
            </a:endParaRPr>
          </a:p>
          <a:p>
            <a:pPr algn="just">
              <a:lnSpc>
                <a:spcPct val="115000"/>
              </a:lnSpc>
            </a:pPr>
            <a:r>
              <a:rPr lang="ru-RU" sz="1400" b="1" dirty="0" smtClean="0">
                <a:solidFill>
                  <a:prstClr val="black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На </a:t>
            </a:r>
            <a:r>
              <a:rPr lang="ru-RU" sz="1400" b="1" dirty="0" smtClean="0">
                <a:solidFill>
                  <a:srgbClr val="972109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«федеральном </a:t>
            </a:r>
            <a:r>
              <a:rPr lang="ru-RU" sz="1400" b="1" dirty="0">
                <a:solidFill>
                  <a:srgbClr val="972109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уровне» </a:t>
            </a:r>
            <a:r>
              <a:rPr lang="ru-RU" sz="1400" b="1" dirty="0" err="1">
                <a:solidFill>
                  <a:prstClr val="black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Минспорт</a:t>
            </a:r>
            <a:r>
              <a:rPr lang="ru-RU" sz="1400" b="1" dirty="0">
                <a:solidFill>
                  <a:prstClr val="black"/>
                </a:solidFill>
                <a:latin typeface="TimesNewRomanPS-BoldMT"/>
                <a:ea typeface="Times New Roman" panose="02020603050405020304" pitchFamily="18" charset="0"/>
                <a:cs typeface="TimesNewRomanPS-BoldMT"/>
              </a:rPr>
              <a:t> России осуществляет: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1400" b="1" dirty="0">
                <a:solidFill>
                  <a:prstClr val="black"/>
                </a:solidFill>
                <a:latin typeface="TimesNewRomanPSMT"/>
                <a:ea typeface="Times New Roman" panose="02020603050405020304" pitchFamily="18" charset="0"/>
                <a:cs typeface="TimesNewRomanPSMT"/>
              </a:rPr>
              <a:t>- нормативно-правовое регулирование внедрения комплекса ГТО;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1400" b="1" dirty="0">
                <a:solidFill>
                  <a:prstClr val="black"/>
                </a:solidFill>
                <a:latin typeface="TimesNewRomanPSMT"/>
                <a:ea typeface="Times New Roman" panose="02020603050405020304" pitchFamily="18" charset="0"/>
                <a:cs typeface="TimesNewRomanPSMT"/>
              </a:rPr>
              <a:t>- реализацию поэтапного Плана внедрения комплекса ГТО;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1400" b="1" dirty="0">
                <a:solidFill>
                  <a:prstClr val="black"/>
                </a:solidFill>
                <a:latin typeface="TimesNewRomanPSMT"/>
                <a:ea typeface="Times New Roman" panose="02020603050405020304" pitchFamily="18" charset="0"/>
                <a:cs typeface="TimesNewRomanPSMT"/>
              </a:rPr>
              <a:t>- подготовку приказов на награждение золотыми знаками отличия граждан.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b="1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532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7239000" cy="42038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Доклад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председателя Комитета по физической культуре и спорту Мурманской области</a:t>
            </a:r>
            <a:b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С.И. Наумовой</a:t>
            </a:r>
            <a:b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«О создании центров тестирования Комплекса ГТО в муниципальных образованиях Мурманской области»</a:t>
            </a:r>
            <a:b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на заседании Правительства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Мурманской области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02.12.2016 г.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620689"/>
            <a:ext cx="118211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2636912"/>
            <a:ext cx="1182114" cy="12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530" y="4653136"/>
            <a:ext cx="118995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428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488832" cy="5976664"/>
          </a:xfrm>
        </p:spPr>
        <p:txBody>
          <a:bodyPr>
            <a:noAutofit/>
          </a:bodyPr>
          <a:lstStyle/>
          <a:p>
            <a:pPr algn="ctr"/>
            <a:endParaRPr lang="ru-RU" sz="2000" dirty="0" smtClean="0"/>
          </a:p>
          <a:p>
            <a:pPr marL="0" indent="0" algn="ctr">
              <a:buNone/>
            </a:pPr>
            <a:endParaRPr lang="ru-RU" sz="2400" dirty="0">
              <a:latin typeface="+mj-lt"/>
              <a:cs typeface="Times New Roman" pitchFamily="18" charset="0"/>
            </a:endParaRPr>
          </a:p>
        </p:txBody>
      </p:sp>
      <p:pic>
        <p:nvPicPr>
          <p:cNvPr id="5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620689"/>
            <a:ext cx="118211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2636912"/>
            <a:ext cx="1182114" cy="12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530" y="4653136"/>
            <a:ext cx="118995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520" y="154885"/>
            <a:ext cx="2008187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94608" y="2880229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СПАСИБО ЗА ВНИМАНИЕ!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99592" y="476672"/>
            <a:ext cx="6255488" cy="324036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Указ Президента Российской Федерации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№ </a:t>
            </a:r>
            <a:r>
              <a:rPr lang="ru-RU" sz="3200" dirty="0">
                <a:solidFill>
                  <a:srgbClr val="FF0000"/>
                </a:solidFill>
                <a:latin typeface="Calibri" panose="020F0502020204030204" pitchFamily="34" charset="0"/>
              </a:rPr>
              <a:t>172 от 24 марта 2014 года </a:t>
            </a:r>
          </a:p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«О Всероссийском физкультурно-спортивном комплексе «Готов к труду и обороне» (ГТО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)»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81128"/>
            <a:ext cx="1537170" cy="159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203" y="4554659"/>
            <a:ext cx="1570266" cy="161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31993"/>
            <a:ext cx="1537170" cy="158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02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39"/>
            <a:ext cx="7239000" cy="912717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C00000"/>
                </a:solidFill>
                <a:latin typeface="+mn-lt"/>
              </a:rPr>
              <a:t>Документы по Центрам тестирования, которые необходимо предоставить Федеральному оператору</a:t>
            </a:r>
            <a:endParaRPr lang="ru-RU" sz="1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55600" indent="-355600">
              <a:buClrTx/>
              <a:buFont typeface="+mj-lt"/>
              <a:buAutoNum type="arabicPeriod"/>
            </a:pPr>
            <a:r>
              <a:rPr lang="ru-RU" dirty="0" smtClean="0"/>
              <a:t>Правовой акт (постановление,  распоряжение, приказ) о создании Центра тестирования.</a:t>
            </a:r>
          </a:p>
          <a:p>
            <a:pPr marL="355600" indent="-355600">
              <a:buClrTx/>
              <a:buFont typeface="+mj-lt"/>
              <a:buAutoNum type="arabicPeriod"/>
            </a:pPr>
            <a:r>
              <a:rPr lang="ru-RU" dirty="0" smtClean="0"/>
              <a:t>Официально закрепленные места тестирования (приложение к Правовому акту – утвержденный перечень мест проведения тестирования ).</a:t>
            </a:r>
          </a:p>
          <a:p>
            <a:pPr marL="355600" indent="-355600">
              <a:buClrTx/>
              <a:buFont typeface="+mj-lt"/>
              <a:buAutoNum type="arabicPeriod"/>
            </a:pPr>
            <a:r>
              <a:rPr lang="ru-RU" dirty="0" smtClean="0"/>
              <a:t>Приказ Учреждения, на базе которого создан Центр тестирования, о назначении ответственного сотрудника и главного судьи Центра тестирования. </a:t>
            </a:r>
          </a:p>
          <a:p>
            <a:pPr marL="355600" indent="-355600">
              <a:buClrTx/>
              <a:buFont typeface="+mj-lt"/>
              <a:buAutoNum type="arabicPeriod"/>
            </a:pPr>
            <a:r>
              <a:rPr lang="ru-RU" dirty="0" smtClean="0"/>
              <a:t>Данные на ответственных сотрудников и главных судей (ФИО полностью, </a:t>
            </a:r>
            <a:r>
              <a:rPr lang="en-US" dirty="0" smtClean="0"/>
              <a:t>ID</a:t>
            </a:r>
            <a:r>
              <a:rPr lang="ru-RU" dirty="0" smtClean="0"/>
              <a:t>-номера,    </a:t>
            </a:r>
            <a:r>
              <a:rPr lang="en-US" dirty="0" smtClean="0"/>
              <a:t>e-mail</a:t>
            </a:r>
            <a:r>
              <a:rPr lang="ru-RU" dirty="0" smtClean="0"/>
              <a:t>, контактный телефон).</a:t>
            </a:r>
            <a:endParaRPr lang="ru-RU" dirty="0"/>
          </a:p>
        </p:txBody>
      </p:sp>
      <p:pic>
        <p:nvPicPr>
          <p:cNvPr id="4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620689"/>
            <a:ext cx="118211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2636912"/>
            <a:ext cx="1182114" cy="12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530" y="4653136"/>
            <a:ext cx="118995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1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7695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/>
              <a:t>РЕЗУЛЬТАТЫ МОНИТОРИНГА </a:t>
            </a:r>
            <a:br>
              <a:rPr lang="ru-RU" sz="1800" dirty="0" smtClean="0"/>
            </a:br>
            <a:r>
              <a:rPr lang="ru-RU" sz="1800" dirty="0" smtClean="0"/>
              <a:t>ПО СОЗДАНИЮ МУНИЦИПАЛЬНЫХ ЦТ ГТО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160760"/>
              </p:ext>
            </p:extLst>
          </p:nvPr>
        </p:nvGraphicFramePr>
        <p:xfrm>
          <a:off x="457200" y="1609725"/>
          <a:ext cx="7012776" cy="50342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70384"/>
                <a:gridCol w="1368152"/>
                <a:gridCol w="968935"/>
                <a:gridCol w="1008112"/>
                <a:gridCol w="1152128"/>
                <a:gridCol w="792088"/>
                <a:gridCol w="560889"/>
                <a:gridCol w="792088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/>
                        <a:t>Муниципалитет</a:t>
                      </a:r>
                      <a:endParaRPr lang="ru-RU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ИНФОРМАЦИЯ на 29.09.2016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ЦТ ГТО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НПА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Направление док-</a:t>
                      </a:r>
                      <a:r>
                        <a:rPr lang="ru-RU" sz="1100" dirty="0" err="1" smtClean="0"/>
                        <a:t>тов</a:t>
                      </a:r>
                      <a:r>
                        <a:rPr lang="ru-RU" sz="1100" dirty="0" smtClean="0"/>
                        <a:t> в КФКС</a:t>
                      </a:r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АИС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Примеч.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ЗАТО Александровск  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проходит процедуру согласования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Апатиты 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ЗАТО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Видяево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ЗАТО Заозерск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ru-RU" sz="1100" i="1" dirty="0" smtClean="0"/>
                        <a:t>Создан на базе учреждения </a:t>
                      </a:r>
                    </a:p>
                    <a:p>
                      <a:r>
                        <a:rPr lang="ru-RU" sz="1100" i="1" dirty="0" smtClean="0"/>
                        <a:t>01.06.2016</a:t>
                      </a:r>
                      <a:endParaRPr lang="ru-RU" sz="11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Кандалакша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Кольский р-н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Ковдорский р-н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Решение о создании ЦТ не принято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Блок-схема: узел 2"/>
          <p:cNvSpPr/>
          <p:nvPr/>
        </p:nvSpPr>
        <p:spPr>
          <a:xfrm>
            <a:off x="3458424" y="4748761"/>
            <a:ext cx="241176" cy="216024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2512182" y="5144010"/>
            <a:ext cx="241176" cy="216024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2468790" y="3617989"/>
            <a:ext cx="241176" cy="216024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2468790" y="3243975"/>
            <a:ext cx="241176" cy="216024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2513784" y="4780710"/>
            <a:ext cx="241176" cy="216024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3510647" y="3610826"/>
            <a:ext cx="241176" cy="216024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873" y="3187316"/>
            <a:ext cx="286537" cy="26215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588" y="3617989"/>
            <a:ext cx="286537" cy="26215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287" y="4734583"/>
            <a:ext cx="286537" cy="26215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288" y="3220911"/>
            <a:ext cx="286537" cy="262151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795" y="5161948"/>
            <a:ext cx="286537" cy="262151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288" y="5111488"/>
            <a:ext cx="286537" cy="262151"/>
          </a:xfrm>
          <a:prstGeom prst="rect">
            <a:avLst/>
          </a:prstGeom>
        </p:spPr>
      </p:pic>
      <p:sp>
        <p:nvSpPr>
          <p:cNvPr id="34" name="Стрелка вправо 33"/>
          <p:cNvSpPr/>
          <p:nvPr/>
        </p:nvSpPr>
        <p:spPr>
          <a:xfrm>
            <a:off x="5453864" y="3249300"/>
            <a:ext cx="421874" cy="18651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3864" y="3617989"/>
            <a:ext cx="475529" cy="292633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9858" y="5137913"/>
            <a:ext cx="475529" cy="29263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2263" y="4780710"/>
            <a:ext cx="475529" cy="292633"/>
          </a:xfrm>
          <a:prstGeom prst="rect">
            <a:avLst/>
          </a:prstGeom>
        </p:spPr>
      </p:pic>
      <p:sp>
        <p:nvSpPr>
          <p:cNvPr id="43" name="Блок-схема: узел 42"/>
          <p:cNvSpPr/>
          <p:nvPr/>
        </p:nvSpPr>
        <p:spPr>
          <a:xfrm>
            <a:off x="3458424" y="4390109"/>
            <a:ext cx="241176" cy="216024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209" y="2296708"/>
            <a:ext cx="475529" cy="292633"/>
          </a:xfrm>
          <a:prstGeom prst="rect">
            <a:avLst/>
          </a:prstGeom>
        </p:spPr>
      </p:pic>
      <p:sp>
        <p:nvSpPr>
          <p:cNvPr id="47" name="5-конечная звезда 46"/>
          <p:cNvSpPr/>
          <p:nvPr/>
        </p:nvSpPr>
        <p:spPr>
          <a:xfrm>
            <a:off x="6291238" y="2345427"/>
            <a:ext cx="189735" cy="144016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49" name="Прямоугольник 48"/>
          <p:cNvSpPr/>
          <p:nvPr/>
        </p:nvSpPr>
        <p:spPr>
          <a:xfrm>
            <a:off x="6752082" y="3601947"/>
            <a:ext cx="576064" cy="240966"/>
          </a:xfrm>
          <a:prstGeom prst="rect">
            <a:avLst/>
          </a:prstGeom>
          <a:ln cap="sq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2" name="Рисунок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288" y="4004535"/>
            <a:ext cx="286537" cy="262151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40" y="5144010"/>
            <a:ext cx="615749" cy="2804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12360" y="476672"/>
            <a:ext cx="1182727" cy="122540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23893" y="2457137"/>
            <a:ext cx="1182727" cy="121930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01207" y="4671529"/>
            <a:ext cx="1188823" cy="1225402"/>
          </a:xfrm>
          <a:prstGeom prst="rect">
            <a:avLst/>
          </a:prstGeom>
        </p:spPr>
      </p:pic>
      <p:sp>
        <p:nvSpPr>
          <p:cNvPr id="58" name="5-конечная звезда 57"/>
          <p:cNvSpPr/>
          <p:nvPr/>
        </p:nvSpPr>
        <p:spPr>
          <a:xfrm>
            <a:off x="6291238" y="5170555"/>
            <a:ext cx="189735" cy="144016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09220" y="4406864"/>
            <a:ext cx="286537" cy="2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4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2382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/>
              <a:t>РЕЗУЛЬТАТЫ МОНИТОРИНГА </a:t>
            </a:r>
            <a:br>
              <a:rPr lang="ru-RU" sz="1800" dirty="0" smtClean="0"/>
            </a:br>
            <a:r>
              <a:rPr lang="ru-RU" sz="1800" dirty="0" smtClean="0"/>
              <a:t>ПО СОЗДАНИЮ МУНИЦИПАЛЬНЫХ ЦТ ГТО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737642"/>
              </p:ext>
            </p:extLst>
          </p:nvPr>
        </p:nvGraphicFramePr>
        <p:xfrm>
          <a:off x="467544" y="1663921"/>
          <a:ext cx="7272808" cy="53695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70384"/>
                <a:gridCol w="1368152"/>
                <a:gridCol w="968935"/>
                <a:gridCol w="1213996"/>
                <a:gridCol w="1152128"/>
                <a:gridCol w="792088"/>
                <a:gridCol w="560889"/>
                <a:gridCol w="846236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/>
                        <a:t>Муниципалитет</a:t>
                      </a:r>
                      <a:endParaRPr lang="ru-RU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ИНФОРМАЦИЯ на 29.09.2016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ЦТ ГТО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НПА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Направление док-</a:t>
                      </a:r>
                      <a:r>
                        <a:rPr lang="ru-RU" sz="1100" dirty="0" err="1" smtClean="0"/>
                        <a:t>тов</a:t>
                      </a:r>
                      <a:r>
                        <a:rPr lang="ru-RU" sz="1100" dirty="0" smtClean="0"/>
                        <a:t> в КФКС</a:t>
                      </a:r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АИС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Примеч.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Ловозерский р-н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проходит процедуру согласования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Мончегорск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gridSpan="6">
                  <a:txBody>
                    <a:bodyPr/>
                    <a:lstStyle/>
                    <a:p>
                      <a:r>
                        <a:rPr lang="ru-RU" sz="1200" b="1" dirty="0" smtClean="0"/>
                        <a:t>Планируется с 01.01.2017 г.</a:t>
                      </a:r>
                      <a:endParaRPr lang="ru-RU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Мурманск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E9BE5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Планируется с 15.12.2016 г.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Оленегорск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ЗАТО Островной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в работе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Полярные Зори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Печенгский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ЗАТО Североморск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Решение</a:t>
                      </a:r>
                      <a:r>
                        <a:rPr lang="ru-RU" sz="1200" baseline="0" dirty="0" smtClean="0"/>
                        <a:t> о создании ЦТ не принято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Терский р-н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проходит процедуру экспертизы и согласования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Блок-схема: узел 2"/>
          <p:cNvSpPr/>
          <p:nvPr/>
        </p:nvSpPr>
        <p:spPr>
          <a:xfrm>
            <a:off x="3670529" y="4777152"/>
            <a:ext cx="241176" cy="216024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2533660" y="4777152"/>
            <a:ext cx="241176" cy="216024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878" y="4040892"/>
            <a:ext cx="286537" cy="26215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974" y="4732713"/>
            <a:ext cx="286537" cy="262151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9722" y="3981118"/>
            <a:ext cx="475529" cy="29263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1636" y="4730674"/>
            <a:ext cx="475529" cy="292633"/>
          </a:xfrm>
          <a:prstGeom prst="rect">
            <a:avLst/>
          </a:prstGeom>
        </p:spPr>
      </p:pic>
      <p:sp>
        <p:nvSpPr>
          <p:cNvPr id="43" name="Блок-схема: узел 42"/>
          <p:cNvSpPr/>
          <p:nvPr/>
        </p:nvSpPr>
        <p:spPr>
          <a:xfrm>
            <a:off x="3618093" y="4044830"/>
            <a:ext cx="241176" cy="216024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1342" y="2318286"/>
            <a:ext cx="475529" cy="292633"/>
          </a:xfrm>
          <a:prstGeom prst="rect">
            <a:avLst/>
          </a:prstGeom>
        </p:spPr>
      </p:pic>
      <p:sp>
        <p:nvSpPr>
          <p:cNvPr id="47" name="5-конечная звезда 46"/>
          <p:cNvSpPr/>
          <p:nvPr/>
        </p:nvSpPr>
        <p:spPr>
          <a:xfrm>
            <a:off x="6474455" y="2371016"/>
            <a:ext cx="189735" cy="144016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49" name="Прямоугольник 48"/>
          <p:cNvSpPr/>
          <p:nvPr/>
        </p:nvSpPr>
        <p:spPr>
          <a:xfrm>
            <a:off x="7024022" y="4032785"/>
            <a:ext cx="576064" cy="240966"/>
          </a:xfrm>
          <a:prstGeom prst="rect">
            <a:avLst/>
          </a:prstGeom>
          <a:ln cap="sq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2" name="Рисунок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1735" y="4032785"/>
            <a:ext cx="286537" cy="262151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4747" y="3999407"/>
            <a:ext cx="353599" cy="256054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10138" y="4747021"/>
            <a:ext cx="353599" cy="256054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4180" y="4744944"/>
            <a:ext cx="615749" cy="28044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12360" y="476672"/>
            <a:ext cx="1182727" cy="122540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23893" y="2457137"/>
            <a:ext cx="1182727" cy="121930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01207" y="4671529"/>
            <a:ext cx="1188823" cy="12254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529" y="5153154"/>
            <a:ext cx="286537" cy="2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298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620689"/>
            <a:ext cx="118211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2636912"/>
            <a:ext cx="1182114" cy="12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530" y="4653136"/>
            <a:ext cx="118995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27758"/>
              </p:ext>
            </p:extLst>
          </p:nvPr>
        </p:nvGraphicFramePr>
        <p:xfrm>
          <a:off x="251520" y="0"/>
          <a:ext cx="7239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8673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620689"/>
            <a:ext cx="118211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2636912"/>
            <a:ext cx="1182114" cy="12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530" y="4653136"/>
            <a:ext cx="118995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438097"/>
              </p:ext>
            </p:extLst>
          </p:nvPr>
        </p:nvGraphicFramePr>
        <p:xfrm>
          <a:off x="251520" y="0"/>
          <a:ext cx="7239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135600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620689"/>
            <a:ext cx="118211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2636912"/>
            <a:ext cx="1182114" cy="12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530" y="4653136"/>
            <a:ext cx="118995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134296"/>
              </p:ext>
            </p:extLst>
          </p:nvPr>
        </p:nvGraphicFramePr>
        <p:xfrm>
          <a:off x="251520" y="0"/>
          <a:ext cx="7239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67523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0830" y="155096"/>
            <a:ext cx="7948364" cy="326936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Организационно-управленческая модель</a:t>
            </a:r>
            <a:endParaRPr lang="ru-RU" sz="1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368" y="620689"/>
            <a:ext cx="118211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530" y="4653136"/>
            <a:ext cx="118995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0281" y="545253"/>
            <a:ext cx="648509" cy="32019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Региональный   уровень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8162" y="4227592"/>
            <a:ext cx="671512" cy="24482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Муниципальный уровень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620689"/>
            <a:ext cx="5760640" cy="6120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Органы </a:t>
            </a:r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</a:rPr>
              <a:t>исполнительной власти в области физической культуры и спорта субъекта Российской Федерации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59632" y="1387033"/>
            <a:ext cx="5760640" cy="3448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Calibri" panose="020F0502020204030204" pitchFamily="34" charset="0"/>
              </a:rPr>
              <a:t>Межведомственная </a:t>
            </a:r>
            <a:r>
              <a:rPr lang="ru-RU" dirty="0">
                <a:latin typeface="Calibri" panose="020F0502020204030204" pitchFamily="34" charset="0"/>
              </a:rPr>
              <a:t>комиссия по внедрению ВФСК ГТО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49760" y="2146206"/>
            <a:ext cx="5760640" cy="3090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ru-RU" sz="1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Региональный центр </a:t>
            </a:r>
            <a:r>
              <a:rPr lang="ru-RU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тестирования 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(региональный оператор) по внедрению ВФСК ГТО 	</a:t>
            </a:r>
          </a:p>
          <a:p>
            <a:r>
              <a:rPr lang="ru-RU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Задачи: 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•координация и контроль деятельности мест тестирования</a:t>
            </a:r>
          </a:p>
          <a:p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•тестирование населения</a:t>
            </a:r>
          </a:p>
          <a:p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•организация работы судейских бригад</a:t>
            </a:r>
          </a:p>
          <a:p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•сбор и обработка протоколов тестирования</a:t>
            </a:r>
          </a:p>
          <a:p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•обучение кадров</a:t>
            </a:r>
          </a:p>
          <a:p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разработка методических рекомендаций для физкультурно-спортивных работников и работников образовательных организаций по организации и проведению тестирования </a:t>
            </a:r>
          </a:p>
          <a:p>
            <a:pPr lvl="0"/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•подготовка документов для награждения знаками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отличия 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ВФСК ГТО 	</a:t>
            </a:r>
          </a:p>
          <a:p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5383500"/>
            <a:ext cx="5832648" cy="4937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Центры и места тестирования 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школа,ФОК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, бассейн, лыжная база, спортивный объект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предприятия и др.)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51620" y="6171808"/>
            <a:ext cx="5904656" cy="4975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Calibri" panose="020F0502020204030204" pitchFamily="34" charset="0"/>
              </a:rPr>
              <a:t>Судейство </a:t>
            </a:r>
            <a:r>
              <a:rPr lang="ru-RU" sz="1600" dirty="0">
                <a:latin typeface="Calibri" panose="020F0502020204030204" pitchFamily="34" charset="0"/>
              </a:rPr>
              <a:t>тестирования </a:t>
            </a:r>
            <a:endParaRPr lang="ru-RU" sz="1600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935958" y="713363"/>
            <a:ext cx="2979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935958" y="1332623"/>
            <a:ext cx="2979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863426" y="6178268"/>
            <a:ext cx="2979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874697" y="5343385"/>
            <a:ext cx="2979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rot="5550091">
            <a:off x="3831354" y="1787045"/>
            <a:ext cx="353254" cy="3040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Выгнутая вправо стрелка 19"/>
          <p:cNvSpPr/>
          <p:nvPr/>
        </p:nvSpPr>
        <p:spPr>
          <a:xfrm>
            <a:off x="7056276" y="955679"/>
            <a:ext cx="669976" cy="34992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1" name="Picture 6" descr="C:\Users\old\Desktop\ГТО\04_Знаки_ГТО_золото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824242"/>
            <a:ext cx="360040" cy="372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012" y="2472957"/>
            <a:ext cx="1182114" cy="12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old\Desktop\ГТО\04_Знаки_ГТО_серебро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814099"/>
            <a:ext cx="369912" cy="38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:\Users\old\Desktop\ГТО\04_Знаки_ГТО_бронза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137" y="4824242"/>
            <a:ext cx="360718" cy="37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6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6024</TotalTime>
  <Words>561</Words>
  <Application>Microsoft Office PowerPoint</Application>
  <PresentationFormat>Экран (4:3)</PresentationFormat>
  <Paragraphs>157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Lucida Sans Unicode</vt:lpstr>
      <vt:lpstr>Times New Roman</vt:lpstr>
      <vt:lpstr>TimesNewRomanPS-BoldMT</vt:lpstr>
      <vt:lpstr>TimesNewRomanPSMT</vt:lpstr>
      <vt:lpstr>Wingdings</vt:lpstr>
      <vt:lpstr>Wingdings 2</vt:lpstr>
      <vt:lpstr>Изящная</vt:lpstr>
      <vt:lpstr>Презентация PowerPoint</vt:lpstr>
      <vt:lpstr>Презентация PowerPoint</vt:lpstr>
      <vt:lpstr>Документы по Центрам тестирования, которые необходимо предоставить Федеральному оператору</vt:lpstr>
      <vt:lpstr>РЕЗУЛЬТАТЫ МОНИТОРИНГА  ПО СОЗДАНИЮ МУНИЦИПАЛЬНЫХ ЦТ ГТО</vt:lpstr>
      <vt:lpstr>РЕЗУЛЬТАТЫ МОНИТОРИНГА  ПО СОЗДАНИЮ МУНИЦИПАЛЬНЫХ ЦТ ГТО</vt:lpstr>
      <vt:lpstr>Презентация PowerPoint</vt:lpstr>
      <vt:lpstr>Презентация PowerPoint</vt:lpstr>
      <vt:lpstr>Презентация PowerPoint</vt:lpstr>
      <vt:lpstr>Организационно-управленческая модель</vt:lpstr>
      <vt:lpstr>Система реализации комплекса ГТО</vt:lpstr>
      <vt:lpstr> Доклад  председателя Комитета по физической культуре и спорту Мурманской области С.И. Наумовой «О создании центров тестирования Комплекса ГТО в муниципальных образованиях Мурманской области» на заседании Правительства  Мурманской области 02.12.2016 г.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Lenchik</dc:creator>
  <cp:lastModifiedBy>Богданов В.В.</cp:lastModifiedBy>
  <cp:revision>458</cp:revision>
  <cp:lastPrinted>2016-09-28T11:50:43Z</cp:lastPrinted>
  <dcterms:created xsi:type="dcterms:W3CDTF">2015-06-17T08:04:55Z</dcterms:created>
  <dcterms:modified xsi:type="dcterms:W3CDTF">2016-09-28T16:04:08Z</dcterms:modified>
</cp:coreProperties>
</file>